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7" r:id="rId2"/>
  </p:sldMasterIdLst>
  <p:notesMasterIdLst>
    <p:notesMasterId r:id="rId25"/>
  </p:notesMasterIdLst>
  <p:sldIdLst>
    <p:sldId id="256" r:id="rId3"/>
    <p:sldId id="329" r:id="rId4"/>
    <p:sldId id="276" r:id="rId5"/>
    <p:sldId id="308" r:id="rId6"/>
    <p:sldId id="309" r:id="rId7"/>
    <p:sldId id="310" r:id="rId8"/>
    <p:sldId id="313" r:id="rId9"/>
    <p:sldId id="311" r:id="rId10"/>
    <p:sldId id="312" r:id="rId11"/>
    <p:sldId id="286" r:id="rId12"/>
    <p:sldId id="295" r:id="rId13"/>
    <p:sldId id="302" r:id="rId14"/>
    <p:sldId id="303" r:id="rId15"/>
    <p:sldId id="304" r:id="rId16"/>
    <p:sldId id="305" r:id="rId17"/>
    <p:sldId id="306" r:id="rId18"/>
    <p:sldId id="307" r:id="rId19"/>
    <p:sldId id="263" r:id="rId20"/>
    <p:sldId id="282" r:id="rId21"/>
    <p:sldId id="283" r:id="rId22"/>
    <p:sldId id="272" r:id="rId23"/>
    <p:sldId id="262" r:id="rId24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Merriweather Sans" pitchFamily="2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SemiBold" panose="020F0502020204030204" pitchFamily="34" charset="0"/>
      <p:regular r:id="rId44"/>
      <p:bold r:id="rId45"/>
      <p:italic r:id="rId46"/>
      <p:boldItalic r:id="rId47"/>
    </p:embeddedFont>
  </p:embeddedFontLst>
  <p:custDataLst>
    <p:tags r:id="rId4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4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猛汉" initials="猛汉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3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/>
    <p:restoredTop sz="76667" autoAdjust="0"/>
  </p:normalViewPr>
  <p:slideViewPr>
    <p:cSldViewPr snapToGrid="0">
      <p:cViewPr varScale="1">
        <p:scale>
          <a:sx n="129" d="100"/>
          <a:sy n="129" d="100"/>
        </p:scale>
        <p:origin x="1704" y="176"/>
      </p:cViewPr>
      <p:guideLst>
        <p:guide orient="horz" pos="164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Fails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35-794E-97EE-55D2452761C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35-794E-97EE-55D2452761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735-794E-97EE-55D2452761C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735-794E-97EE-55D2452761C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735-794E-97EE-55D2452761C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735-794E-97EE-55D2452761C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735-794E-97EE-55D2452761C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735-794E-97EE-55D2452761C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735-794E-97EE-55D2452761C2}"/>
              </c:ext>
            </c:extLst>
          </c:dPt>
          <c:cat>
            <c:strRef>
              <c:f>Sheet1!$A$2:$A$10</c:f>
              <c:strCache>
                <c:ptCount val="9"/>
                <c:pt idx="0">
                  <c:v>CtsTextTestCases</c:v>
                </c:pt>
                <c:pt idx="1">
                  <c:v>CtsGraphicsTestCases</c:v>
                </c:pt>
                <c:pt idx="2">
                  <c:v>CtsPrintTestCases</c:v>
                </c:pt>
                <c:pt idx="3">
                  <c:v>CtsWindowManagerDeviceTestCases</c:v>
                </c:pt>
                <c:pt idx="4">
                  <c:v>CtsSecurityTestCases</c:v>
                </c:pt>
                <c:pt idx="5">
                  <c:v>CtsWebkitTestCases</c:v>
                </c:pt>
                <c:pt idx="6">
                  <c:v>CtsAppSecurityHostTestCases</c:v>
                </c:pt>
                <c:pt idx="7">
                  <c:v>CtsWiFiTestCases</c:v>
                </c:pt>
                <c:pt idx="8">
                  <c:v>CtsAppTestCases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125</c:v>
                </c:pt>
                <c:pt idx="1">
                  <c:v>112</c:v>
                </c:pt>
                <c:pt idx="2">
                  <c:v>68</c:v>
                </c:pt>
                <c:pt idx="3">
                  <c:v>63</c:v>
                </c:pt>
                <c:pt idx="4">
                  <c:v>38</c:v>
                </c:pt>
                <c:pt idx="5">
                  <c:v>31</c:v>
                </c:pt>
                <c:pt idx="6">
                  <c:v>26</c:v>
                </c:pt>
                <c:pt idx="7">
                  <c:v>21</c:v>
                </c:pt>
                <c:pt idx="8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735-794E-97EE-55D245276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130471561221004"/>
          <c:y val="8.7743922658306994E-2"/>
          <c:w val="0.329963842851968"/>
          <c:h val="0.855938701593396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c384849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c384849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82e3a6de0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82e3a6de0_1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gd82e3a6de0_1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12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15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412" y="173166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02444" y="2674144"/>
            <a:ext cx="8139113" cy="601028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 type="secHead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0A3799">
                  <a:alpha val="57254"/>
                </a:srgbClr>
              </a:gs>
              <a:gs pos="100000">
                <a:srgbClr val="0A6B7C">
                  <a:alpha val="5725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24" name="Google Shape;24;p4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 panose="020B0606030504020204"/>
              <a:buNone/>
              <a:defRPr sz="3600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42" name="Google Shape;42;p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 panose="020B0606030504020204"/>
              <a:buNone/>
              <a:defRPr sz="36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0079" y="545783"/>
            <a:ext cx="2948940" cy="836295"/>
          </a:xfrm>
        </p:spPr>
        <p:txBody>
          <a:bodyPr anchor="ctr" anchorCtr="0"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853815" y="545783"/>
            <a:ext cx="4629150" cy="4052411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 marL="342900" indent="0">
              <a:buNone/>
              <a:defRPr sz="18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630079" y="1679734"/>
            <a:ext cx="2948940" cy="2918936"/>
          </a:xfr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502444" y="4203859"/>
            <a:ext cx="8139113" cy="41862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02444" y="481013"/>
            <a:ext cx="8139113" cy="341709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7334" cy="515112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yexwnokfdnphfkuh.jpg" descr="yexwnokfdnphfkuh.jpg"/>
          <p:cNvPicPr>
            <a:picLocks noChangeAspect="1"/>
          </p:cNvPicPr>
          <p:nvPr/>
        </p:nvPicPr>
        <p:blipFill>
          <a:blip r:embed="rId2"/>
          <a:srcRect l="43765" r="1684"/>
          <a:stretch>
            <a:fillRect/>
          </a:stretch>
        </p:blipFill>
        <p:spPr>
          <a:xfrm>
            <a:off x="-2313" y="0"/>
            <a:ext cx="2805708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7" name="成组"/>
          <p:cNvGrpSpPr/>
          <p:nvPr/>
        </p:nvGrpSpPr>
        <p:grpSpPr>
          <a:xfrm>
            <a:off x="7075827" y="240262"/>
            <a:ext cx="1904645" cy="182781"/>
            <a:chOff x="0" y="0"/>
            <a:chExt cx="5079051" cy="487413"/>
          </a:xfrm>
        </p:grpSpPr>
        <p:pic>
          <p:nvPicPr>
            <p:cNvPr id="64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380"/>
              <a:ext cx="2756845" cy="4786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5" name="线条"/>
            <p:cNvSpPr/>
            <p:nvPr/>
          </p:nvSpPr>
          <p:spPr>
            <a:xfrm flipV="1">
              <a:off x="2948826" y="0"/>
              <a:ext cx="2" cy="48741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525"/>
            </a:p>
          </p:txBody>
        </p:sp>
        <p:pic>
          <p:nvPicPr>
            <p:cNvPr id="6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2135" y="4380"/>
              <a:ext cx="1796917" cy="4786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" name="New Product Release"/>
          <p:cNvSpPr txBox="1"/>
          <p:nvPr userDrawn="1"/>
        </p:nvSpPr>
        <p:spPr>
          <a:xfrm>
            <a:off x="4079815" y="4955506"/>
            <a:ext cx="984371" cy="165238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 algn="l" defTabSz="821690">
              <a:lnSpc>
                <a:spcPct val="120000"/>
              </a:lnSpc>
              <a:defRPr sz="2000">
                <a:solidFill>
                  <a:srgbClr val="A6AAA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75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T-Head Confidential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350996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4715828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67693"/>
            <a:ext cx="8139178" cy="674375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2022/8/25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 panose="020B0706030804020204"/>
              <a:buNone/>
              <a:defRPr sz="4000" b="0" i="0" u="none" strike="noStrike" cap="none">
                <a:solidFill>
                  <a:srgbClr val="434343"/>
                </a:solidFill>
                <a:latin typeface="Open Sans SemiBold" panose="020B0706030804020204"/>
                <a:ea typeface="Open Sans SemiBold" panose="020B0706030804020204"/>
                <a:cs typeface="Open Sans SemiBold" panose="020B0706030804020204"/>
                <a:sym typeface="Open Sans SemiBold" panose="020B07060308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scv-android-src" TargetMode="External"/><Relationship Id="rId3" Type="http://schemas.openxmlformats.org/officeDocument/2006/relationships/notesSlide" Target="../notesSlides/notesSlide4.xml"/><Relationship Id="rId7" Type="http://schemas.openxmlformats.org/officeDocument/2006/relationships/hyperlink" Target="https://lists.riscv.org/g/sig-android/message/1" TargetMode="Externa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6.xml"/><Relationship Id="rId6" Type="http://schemas.openxmlformats.org/officeDocument/2006/relationships/hyperlink" Target="https://github.com/T-head-Semi/aosp-riscv" TargetMode="External"/><Relationship Id="rId5" Type="http://schemas.openxmlformats.org/officeDocument/2006/relationships/hyperlink" Target="https://github.com/aosp-riscv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zhuanlan.zhihu.com/p/302870095" TargetMode="External"/><Relationship Id="rId9" Type="http://schemas.openxmlformats.org/officeDocument/2006/relationships/hyperlink" Target="https://github.com/riscv-android-src/toolchain-llvm_android/pull/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2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14.xml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15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hyperlink" Target="https://github.com/riscv-android-sr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16.xml"/><Relationship Id="rId6" Type="http://schemas.openxmlformats.org/officeDocument/2006/relationships/image" Target="../media/image16.png"/><Relationship Id="rId5" Type="http://schemas.openxmlformats.org/officeDocument/2006/relationships/image" Target="../media/image40.png"/><Relationship Id="rId4" Type="http://schemas.openxmlformats.org/officeDocument/2006/relationships/hyperlink" Target="https://github.com/riscv-android-src/riscv-android/blob/main/doc/android12.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17.xml"/><Relationship Id="rId6" Type="http://schemas.openxmlformats.org/officeDocument/2006/relationships/image" Target="../media/image42.png"/><Relationship Id="rId5" Type="http://schemas.openxmlformats.org/officeDocument/2006/relationships/image" Target="../media/image1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18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lists.riscv.org/g/sig-android/message/3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github.com/riscv-android-src" TargetMode="External"/><Relationship Id="rId5" Type="http://schemas.openxmlformats.org/officeDocument/2006/relationships/hyperlink" Target="https://lists.riscv.org/g/sig-android/message/1" TargetMode="External"/><Relationship Id="rId4" Type="http://schemas.openxmlformats.org/officeDocument/2006/relationships/hyperlink" Target="https://github.com/T-head-Semi/aosp-risc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4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5" Type="http://schemas.openxmlformats.org/officeDocument/2006/relationships/chart" Target="../charts/char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ctrTitle"/>
          </p:nvPr>
        </p:nvSpPr>
        <p:spPr>
          <a:xfrm>
            <a:off x="555000" y="139127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sz="2800" b="1" dirty="0"/>
              <a:t>AOSP 支持 RISC-V 移植工作进展报告</a:t>
            </a:r>
          </a:p>
        </p:txBody>
      </p:sp>
      <p:sp>
        <p:nvSpPr>
          <p:cNvPr id="278" name="Google Shape;278;p46"/>
          <p:cNvSpPr txBox="1">
            <a:spLocks noGrp="1"/>
          </p:cNvSpPr>
          <p:nvPr>
            <p:ph type="subTitle" idx="1"/>
          </p:nvPr>
        </p:nvSpPr>
        <p:spPr>
          <a:xfrm>
            <a:off x="504606" y="3797692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sz="2500" dirty="0"/>
              <a:t>2022 </a:t>
            </a:r>
            <a:r>
              <a:rPr lang="zh-CN" altLang="en-US" sz="2500" dirty="0"/>
              <a:t>年</a:t>
            </a:r>
            <a:r>
              <a:rPr lang="en-US" altLang="zh-CN" sz="2500" dirty="0"/>
              <a:t> 8 </a:t>
            </a:r>
            <a:r>
              <a:rPr lang="zh-CN" altLang="en-US" sz="2500" dirty="0"/>
              <a:t>月</a:t>
            </a:r>
            <a:endParaRPr sz="2500" dirty="0"/>
          </a:p>
        </p:txBody>
      </p:sp>
      <p:sp>
        <p:nvSpPr>
          <p:cNvPr id="2" name="文本框 1"/>
          <p:cNvSpPr txBox="1"/>
          <p:nvPr/>
        </p:nvSpPr>
        <p:spPr>
          <a:xfrm>
            <a:off x="5901055" y="3371850"/>
            <a:ext cx="16808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 b="1" dirty="0">
                <a:solidFill>
                  <a:srgbClr val="FFFFFF"/>
                </a:solidFill>
                <a:latin typeface="Open Sans SemiBold" panose="020B0706030804020204"/>
                <a:ea typeface="Open Sans SemiBold" panose="020B0706030804020204"/>
                <a:cs typeface="Open Sans SemiBold" panose="020B0706030804020204"/>
              </a:rPr>
              <a:t>毛晗   </a:t>
            </a:r>
            <a:r>
              <a:rPr lang="en-US" sz="1600" b="1" dirty="0">
                <a:solidFill>
                  <a:srgbClr val="FFFFFF"/>
                </a:solidFill>
                <a:latin typeface="Open Sans SemiBold" panose="020B0706030804020204"/>
                <a:ea typeface="Open Sans SemiBold" panose="020B0706030804020204"/>
                <a:cs typeface="Open Sans SemiBold" panose="020B070603080402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Open Sans SemiBold" panose="020B0706030804020204"/>
                <a:ea typeface="Open Sans SemiBold" panose="020B0706030804020204"/>
                <a:cs typeface="Open Sans SemiBold" panose="020B0706030804020204"/>
              </a:rPr>
              <a:t>汪辰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的贡献（1）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8585" y="706755"/>
            <a:ext cx="8512810" cy="3985895"/>
          </a:xfrm>
        </p:spPr>
        <p:txBody>
          <a:bodyPr/>
          <a:lstStyle/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C0317E"/>
                </a:solidFill>
                <a:sym typeface="+mn-ea"/>
              </a:rPr>
              <a:t>2020 年 8 月，</a:t>
            </a:r>
            <a:r>
              <a:rPr lang="zh-CN" sz="1400" dirty="0">
                <a:solidFill>
                  <a:srgbClr val="C0317E"/>
                </a:solidFill>
                <a:sym typeface="+mn-ea"/>
              </a:rPr>
              <a:t>中科院软件所 PLCT 实验室开始基于 AOSP 10 尝试针对 RISC-V 的移植工作</a:t>
            </a: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C0317E"/>
                </a:solidFill>
                <a:sym typeface="+mn-ea"/>
              </a:rPr>
              <a:t>2020 年 12 月，</a:t>
            </a:r>
            <a:r>
              <a:rPr lang="zh-CN" sz="1400" dirty="0">
                <a:solidFill>
                  <a:srgbClr val="C0317E"/>
                </a:solidFill>
                <a:sym typeface="+mn-ea"/>
              </a:rPr>
              <a:t>PLCT 实验室初步完成 bionic 的移植并在 QEMU 上启动一个最小系统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（</a:t>
            </a:r>
            <a:r>
              <a:rPr lang="zh-CN" sz="1400" dirty="0">
                <a:solidFill>
                  <a:srgbClr val="000000"/>
                </a:solidFill>
                <a:sym typeface="+mn-ea"/>
                <a:hlinkClick r:id="rId4" action="ppaction://hlinkfile"/>
              </a:rPr>
              <a:t>https://zhuanlan.zhihu.com/p/302870095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）；建立公开的开发仓库：</a:t>
            </a:r>
            <a:r>
              <a:rPr lang="zh-CN" sz="1400" dirty="0">
                <a:solidFill>
                  <a:srgbClr val="000000"/>
                </a:solidFill>
                <a:sym typeface="+mn-ea"/>
                <a:hlinkClick r:id="rId5" action="ppaction://hlinkfile"/>
              </a:rPr>
              <a:t>https://github.com/aosp-riscv</a:t>
            </a:r>
            <a:endParaRPr lang="zh-CN" sz="1400" dirty="0">
              <a:solidFill>
                <a:srgbClr val="000000"/>
              </a:solidFill>
              <a:sym typeface="+mn-ea"/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000000"/>
                </a:solidFill>
                <a:sym typeface="+mn-ea"/>
              </a:rPr>
              <a:t>2021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年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月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，阿里巴巴旗下的平头哥半导体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(T-Head)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成功将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AOSP 10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移植到自己的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RISC-V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芯片上，并开源部分代码，开源仓库地址在：</a:t>
            </a:r>
            <a:r>
              <a:rPr lang="en-US" sz="1400" dirty="0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  <a:hlinkClick r:id="rId6"/>
              </a:rPr>
              <a:t>https://github.com/T-head-Semi/aosp-riscv</a:t>
            </a:r>
            <a:r>
              <a:rPr lang="en-US" sz="1400" dirty="0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。</a:t>
            </a:r>
            <a:endParaRPr lang="en-US" sz="1400" b="1" dirty="0">
              <a:solidFill>
                <a:srgbClr val="000000"/>
              </a:solidFill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000000"/>
                </a:solidFill>
                <a:sym typeface="+mn-ea"/>
              </a:rPr>
              <a:t>2021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年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5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月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20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日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RVI Android SIG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成立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- Han Mao (Alibaba), Zheng Zhang (Imagination)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担任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acting chairs . </a:t>
            </a:r>
            <a:r>
              <a:rPr lang="en-US" sz="1400" dirty="0">
                <a:solidFill>
                  <a:srgbClr val="000000"/>
                </a:solidFill>
                <a:sym typeface="+mn-ea"/>
                <a:hlinkClick r:id="rId7"/>
              </a:rPr>
              <a:t>https://lists.riscv.org/g/sig-android/message/1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。</a:t>
            </a: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000000"/>
                </a:solidFill>
                <a:sym typeface="+mn-ea"/>
              </a:rPr>
              <a:t>2021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年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10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月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20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日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RVI Android SIG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的官方源码仓库建立：</a:t>
            </a:r>
            <a:r>
              <a:rPr lang="en-US" sz="1400" dirty="0">
                <a:solidFill>
                  <a:srgbClr val="000000"/>
                </a:solidFill>
                <a:sym typeface="+mn-ea"/>
                <a:hlinkClick r:id="rId8"/>
              </a:rPr>
              <a:t>https://github.com/riscv-android-src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，并发布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AOSP 10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的开发分支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riscv64-android-10.0.0_dev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。</a:t>
            </a:r>
          </a:p>
          <a:p>
            <a:pPr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zh-CN" sz="1400" dirty="0">
                <a:solidFill>
                  <a:srgbClr val="C0317E"/>
                </a:solidFill>
              </a:rPr>
              <a:t>2021 年 10 月，中科院软件所 PLCT 实验室宣布加入 RVI Android SIG，并贡献了我们的第一个 PR：</a:t>
            </a:r>
            <a:r>
              <a:rPr lang="en-US" sz="1400" dirty="0">
                <a:solidFill>
                  <a:srgbClr val="000000"/>
                </a:solidFill>
                <a:hlinkClick r:id="rId9" action="ppaction://hlinkfile"/>
              </a:rPr>
              <a:t>https://github.com/riscv-android-src/toolchain-llvm_android/pull/1</a:t>
            </a:r>
            <a:endParaRPr lang="zh-CN" sz="1400" dirty="0">
              <a:solidFill>
                <a:srgbClr val="000000"/>
              </a:solidFill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srgbClr val="C0317E"/>
                </a:solidFill>
              </a:rPr>
              <a:t>......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的贡献（2）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544195" y="955040"/>
            <a:ext cx="69761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LLVM (clang/rust)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Bionic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Build (make/soong)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Emulator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NDK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Kernel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......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技术文章分享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的贡献（3）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8130" y="715645"/>
            <a:ext cx="7818120" cy="37719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 dirty="0">
                <a:sym typeface="+mn-ea"/>
              </a:rPr>
              <a:t>LLVM (clang/rust)</a:t>
            </a:r>
            <a:endParaRPr lang="en-US" altLang="zh-CN" sz="1400" b="1" dirty="0"/>
          </a:p>
          <a:p>
            <a:pPr marL="120650" lvl="0" indent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None/>
            </a:pPr>
            <a:endParaRPr lang="en-US" altLang="zh-CN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16560" y="1180465"/>
            <a:ext cx="662432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提交 LLVM 上游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修复了</a:t>
            </a:r>
            <a:r>
              <a:rPr lang="en-US" altLang="zh-CN"/>
              <a:t> </a:t>
            </a:r>
            <a:r>
              <a:rPr lang="zh-CN" altLang="en-US"/>
              <a:t>riscv android 工具链上的</a:t>
            </a:r>
            <a:r>
              <a:rPr lang="en-US" altLang="zh-CN"/>
              <a:t> </a:t>
            </a:r>
            <a:r>
              <a:rPr lang="zh-CN" altLang="en-US"/>
              <a:t>LTO</a:t>
            </a:r>
            <a:r>
              <a:rPr lang="en-US" altLang="zh-CN"/>
              <a:t> </a:t>
            </a:r>
            <a:r>
              <a:rPr lang="zh-CN" altLang="en-US"/>
              <a:t>问题和</a:t>
            </a:r>
            <a:r>
              <a:rPr lang="en-US" altLang="zh-CN"/>
              <a:t> </a:t>
            </a:r>
            <a:r>
              <a:rPr lang="zh-CN" altLang="en-US"/>
              <a:t>frame layout</a:t>
            </a:r>
            <a:r>
              <a:rPr lang="en-US" altLang="zh-CN"/>
              <a:t> </a:t>
            </a:r>
            <a:r>
              <a:rPr lang="zh-CN" altLang="en-US"/>
              <a:t>问题: D121183,</a:t>
            </a:r>
            <a:r>
              <a:rPr lang="en-US" altLang="zh-CN"/>
              <a:t> </a:t>
            </a:r>
            <a:r>
              <a:rPr lang="zh-CN" altLang="en-US"/>
              <a:t>D95227,</a:t>
            </a:r>
            <a:r>
              <a:rPr lang="en-US" altLang="zh-CN"/>
              <a:t> </a:t>
            </a:r>
            <a:r>
              <a:rPr lang="zh-CN" altLang="en-US"/>
              <a:t>D97111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 </a:t>
            </a:r>
            <a:r>
              <a:rPr lang="zh-CN" altLang="en-US"/>
              <a:t>compiler-rt</a:t>
            </a:r>
            <a:r>
              <a:rPr lang="en-US" altLang="zh-CN"/>
              <a:t> </a:t>
            </a:r>
            <a:r>
              <a:rPr lang="zh-CN" altLang="en-US"/>
              <a:t>上支持浮点 round mode 的设置，D128240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使</a:t>
            </a:r>
            <a:r>
              <a:rPr lang="en-US" altLang="zh-CN"/>
              <a:t> </a:t>
            </a:r>
            <a:r>
              <a:rPr lang="zh-CN" altLang="en-US"/>
              <a:t>clang driver 支持传递</a:t>
            </a:r>
            <a:r>
              <a:rPr lang="en-US" altLang="zh-CN"/>
              <a:t> </a:t>
            </a:r>
            <a:r>
              <a:rPr lang="zh-CN" altLang="en-US"/>
              <a:t>-mno-relax</a:t>
            </a:r>
            <a:r>
              <a:rPr lang="en-US" altLang="zh-CN"/>
              <a:t> </a:t>
            </a:r>
            <a:r>
              <a:rPr lang="zh-CN" altLang="en-US"/>
              <a:t>参数到 gnu as: D120639 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GitHub：riscv-android-src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Build RISCV target in LLVM for rust：toolchain-android_rust/pull/1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add -mno-relax when building libc++：toolchain-llvm_android/pull/3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Fix build error：toolchain-llvm_android/pull/1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Backport commits to support fe_getround and fe_raise_inexact in builtins</a:t>
            </a:r>
            <a:r>
              <a:rPr lang="en-US" altLang="zh-CN"/>
              <a:t>: toolchain-llvm-project/pull/6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的贡献（4）</a:t>
            </a:r>
            <a:endParaRPr lang="en-US" altLang="zh-CN" sz="20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1500" y="664845"/>
            <a:ext cx="7818120" cy="37719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 dirty="0">
                <a:sym typeface="+mn-ea"/>
              </a:rPr>
              <a:t>Bionic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8640" y="1042035"/>
            <a:ext cx="370522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针对</a:t>
            </a:r>
            <a:r>
              <a:rPr lang="en-US" altLang="zh-CN"/>
              <a:t> bionic</a:t>
            </a:r>
            <a:r>
              <a:rPr lang="zh-CN" altLang="en-US"/>
              <a:t> 的</a:t>
            </a:r>
            <a:r>
              <a:rPr lang="en-US" altLang="zh-CN"/>
              <a:t> </a:t>
            </a:r>
            <a:r>
              <a:rPr lang="zh-CN" altLang="en-US"/>
              <a:t>unit test 进行优化并修复了大量 failed cases，涉及 libc (TLS/setjmp/memcpy/vfork/...), libm(fenv/round/...)，</a:t>
            </a:r>
            <a:r>
              <a:rPr lang="en-US" altLang="zh-CN"/>
              <a:t>linker </a:t>
            </a:r>
            <a:r>
              <a:rPr lang="zh-CN" altLang="en-US"/>
              <a:t>等。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 </a:t>
            </a:r>
            <a:r>
              <a:rPr lang="en-US" altLang="zh-CN"/>
              <a:t>     </a:t>
            </a:r>
            <a:r>
              <a:rPr lang="zh-CN" altLang="en-US"/>
              <a:t>pass rate：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dynamic：99.</a:t>
            </a:r>
            <a:r>
              <a:rPr lang="en-US" altLang="zh-CN"/>
              <a:t>6</a:t>
            </a:r>
            <a:r>
              <a:rPr lang="zh-CN" altLang="en-US"/>
              <a:t>% (1</a:t>
            </a:r>
            <a:r>
              <a:rPr lang="en-US" altLang="zh-CN"/>
              <a:t>1</a:t>
            </a:r>
            <a:r>
              <a:rPr lang="zh-CN" altLang="en-US"/>
              <a:t>/3128)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static：</a:t>
            </a:r>
            <a:r>
              <a:rPr lang="en-US" altLang="zh-CN"/>
              <a:t>     </a:t>
            </a:r>
            <a:r>
              <a:rPr lang="zh-CN" altLang="en-US"/>
              <a:t>99.</a:t>
            </a:r>
            <a:r>
              <a:rPr lang="en-US" altLang="zh-CN"/>
              <a:t>6</a:t>
            </a:r>
            <a:r>
              <a:rPr lang="zh-CN" altLang="en-US"/>
              <a:t>% (1</a:t>
            </a:r>
            <a:r>
              <a:rPr lang="en-US" altLang="zh-CN"/>
              <a:t>1</a:t>
            </a:r>
            <a:r>
              <a:rPr lang="zh-CN" altLang="en-US"/>
              <a:t>/2953)</a:t>
            </a:r>
          </a:p>
          <a:p>
            <a:pPr marL="285750" indent="-28575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针对 benchmark 测试中的问题，对 linker 等模块优化代码结构。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清理从 aosp 10 部分移植过来不适合 aosp 12 的部分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7" name="图片 6" descr="bionic-unit-tes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38370" y="626745"/>
            <a:ext cx="3037205" cy="1903095"/>
          </a:xfrm>
          <a:prstGeom prst="rect">
            <a:avLst/>
          </a:prstGeom>
        </p:spPr>
      </p:pic>
      <p:pic>
        <p:nvPicPr>
          <p:cNvPr id="8" name="图片 7" descr="bionic-benchmar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370" y="2552065"/>
            <a:ext cx="3037205" cy="1504315"/>
          </a:xfrm>
          <a:prstGeom prst="rect">
            <a:avLst/>
          </a:prstGeom>
        </p:spPr>
      </p:pic>
      <p:pic>
        <p:nvPicPr>
          <p:cNvPr id="9" name="图片 8" descr="bionic-benchmark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370" y="4074795"/>
            <a:ext cx="3037205" cy="6184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的贡献（5）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1500" y="664845"/>
            <a:ext cx="7818120" cy="37719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Build (make/soong)</a:t>
            </a:r>
            <a:endParaRPr lang="en-US" altLang="zh-CN" sz="14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8640" y="1042035"/>
            <a:ext cx="2760980" cy="1296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清理从 aosp 10 部分移植过来不适合 aosp 12 的部分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clang 启用 integrated as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clang 添加 -mno-relax 选项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815" y="872490"/>
            <a:ext cx="3684270" cy="1231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440" y="1530985"/>
            <a:ext cx="4158615" cy="13392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945" y="2560955"/>
            <a:ext cx="4248150" cy="1002665"/>
          </a:xfrm>
          <a:prstGeom prst="rect">
            <a:avLst/>
          </a:prstGeom>
        </p:spPr>
      </p:pic>
      <p:graphicFrame>
        <p:nvGraphicFramePr>
          <p:cNvPr id="14" name="对象 13"/>
          <p:cNvGraphicFramePr/>
          <p:nvPr/>
        </p:nvGraphicFramePr>
        <p:xfrm>
          <a:off x="4030980" y="3359150"/>
          <a:ext cx="4512945" cy="116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6858000" imgH="1628775" progId="Paint.Picture">
                  <p:embed/>
                </p:oleObj>
              </mc:Choice>
              <mc:Fallback>
                <p:oleObj r:id="rId7" imgW="6858000" imgH="1628775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0980" y="3359150"/>
                        <a:ext cx="4512945" cy="1163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的贡献（6）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0550" y="761365"/>
            <a:ext cx="4137025" cy="35306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Emulator</a:t>
            </a:r>
          </a:p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endParaRPr lang="en-US" altLang="zh-CN" sz="1400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805" y="986155"/>
            <a:ext cx="4344035" cy="1260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735" y="1393825"/>
            <a:ext cx="4352290" cy="1097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725" y="1865630"/>
            <a:ext cx="4455795" cy="1165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395" y="2334260"/>
            <a:ext cx="4264660" cy="1033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1995" y="2751455"/>
            <a:ext cx="3357880" cy="9950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7510" y="1114425"/>
            <a:ext cx="37052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针对</a:t>
            </a:r>
            <a:r>
              <a:rPr lang="en-US" altLang="zh-CN"/>
              <a:t> emulator </a:t>
            </a:r>
            <a:r>
              <a:rPr lang="zh-CN" altLang="en-US"/>
              <a:t>的构建系统进行优化，补充自动化生成</a:t>
            </a:r>
            <a:r>
              <a:rPr lang="en-US" altLang="zh-CN"/>
              <a:t> cmake </a:t>
            </a:r>
            <a:r>
              <a:rPr lang="zh-CN" altLang="en-US"/>
              <a:t>脚本。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清理代码，以及优化。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的贡献（7）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0550" y="761365"/>
            <a:ext cx="1969135" cy="2458085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NDK</a:t>
            </a:r>
          </a:p>
          <a:p>
            <a:pPr marL="285750" lvl="0" indent="-285750" algn="l" eaLnBrk="1" fontAlgn="auto" latinLnBrk="0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rgbClr val="000000"/>
                </a:solidFill>
                <a:sym typeface="+mn-ea"/>
              </a:rPr>
              <a:t>整理 riscv-android-src/platform-prebuilts-ndk，清除旧的文件</a:t>
            </a:r>
          </a:p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Kernel</a:t>
            </a:r>
          </a:p>
          <a:p>
            <a:pPr marL="285750" lvl="0" indent="-285750" algn="l" eaLnBrk="1" fontAlgn="auto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1400">
                <a:solidFill>
                  <a:srgbClr val="000000"/>
                </a:solidFill>
                <a:sym typeface="+mn-ea"/>
              </a:rPr>
              <a:t>为模拟器内核添加缺省构建配置</a:t>
            </a:r>
          </a:p>
          <a:p>
            <a:pPr marL="285750" lvl="0" indent="-285750" algn="l" eaLnBrk="1" fontAlgn="auto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1400">
                <a:solidFill>
                  <a:srgbClr val="000000"/>
                </a:solidFill>
                <a:sym typeface="+mn-ea"/>
              </a:rPr>
              <a:t>更新模拟器内核</a:t>
            </a:r>
          </a:p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......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315" y="883285"/>
            <a:ext cx="4885055" cy="132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950" y="2301875"/>
            <a:ext cx="4884420" cy="1993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3735" y="3502025"/>
            <a:ext cx="5208270" cy="12020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的贡献（8）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0550" y="761365"/>
            <a:ext cx="4218305" cy="39116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zh-CN" altLang="en-US" sz="1400" b="1">
                <a:sym typeface="+mn-ea"/>
              </a:rPr>
              <a:t>技术文章分享</a:t>
            </a:r>
            <a:endParaRPr lang="en-US" altLang="zh-CN" sz="1400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706755"/>
            <a:ext cx="4991735" cy="4079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欢迎参与 AOSP for RISCV</a:t>
            </a:r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（1）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537210" y="75565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4" action="ppaction://hlinkfile"/>
              </a:rPr>
              <a:t>https://github.com/riscv-android-src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625" y="1111250"/>
            <a:ext cx="4885690" cy="3924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欢迎参与 AOSP for RISCV</a:t>
            </a:r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（2）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97510" y="706755"/>
            <a:ext cx="73653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4" action="ppaction://hlinkfile"/>
              </a:rPr>
              <a:t>https://github.com/riscv-android-src/riscv-android/blob/main/doc/android12.md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60" y="1047750"/>
            <a:ext cx="6595110" cy="3740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275118" y="161365"/>
            <a:ext cx="6011400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/>
              <a:buNone/>
            </a:pP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目录</a:t>
            </a:r>
          </a:p>
        </p:txBody>
      </p:sp>
      <p:sp>
        <p:nvSpPr>
          <p:cNvPr id="299" name="Google Shape;299;p49"/>
          <p:cNvSpPr txBox="1">
            <a:spLocks noGrp="1"/>
          </p:cNvSpPr>
          <p:nvPr>
            <p:ph type="body" idx="1"/>
          </p:nvPr>
        </p:nvSpPr>
        <p:spPr>
          <a:xfrm>
            <a:off x="423300" y="913525"/>
            <a:ext cx="8297400" cy="3265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sz="2000" dirty="0"/>
              <a:t>RVI Android SIG 发展历史一览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sz="2000" dirty="0"/>
              <a:t>从 AOSP 10 到 AOAP 12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sz="2000" dirty="0"/>
              <a:t>路线图 Roadmap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sz="2000" dirty="0"/>
              <a:t>PLCT-lab 对 AOSP for RISC-V 的贡献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欢迎参与</a:t>
            </a:r>
            <a:r>
              <a:rPr lang="en-US" altLang="zh-CN" dirty="0">
                <a:sym typeface="+mn-ea"/>
              </a:rPr>
              <a:t> AOSP for RISCV</a:t>
            </a:r>
            <a:endParaRPr lang="en-US" altLang="zh-CN" sz="2000" dirty="0">
              <a:sym typeface="+mn-ea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Q&amp;A</a:t>
            </a:r>
            <a:endParaRPr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欢迎参与 AOSP for RISCV</a:t>
            </a:r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（3）</a:t>
            </a:r>
            <a:endParaRPr lang="en-US" altLang="zh-CN" sz="20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3990" y="4194810"/>
            <a:ext cx="395668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Fork the repository  you want to change and create development branch</a:t>
            </a:r>
            <a:endParaRPr lang="zh-CN" altLang="en-US" sz="16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725" y="629844"/>
            <a:ext cx="3362773" cy="59138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997960" y="4471035"/>
            <a:ext cx="501586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Commit your changes and send a pull request</a:t>
            </a:r>
            <a:endParaRPr lang="zh-CN" altLang="en-US" sz="16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" y="648970"/>
            <a:ext cx="3674110" cy="146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65" y="2152650"/>
            <a:ext cx="2623820" cy="1941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825" y="1308735"/>
            <a:ext cx="3423285" cy="10344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5825" y="2379345"/>
            <a:ext cx="3414395" cy="20434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Q&amp;A</a:t>
            </a:r>
          </a:p>
        </p:txBody>
      </p:sp>
      <p:sp>
        <p:nvSpPr>
          <p:cNvPr id="308" name="Google Shape;308;p50"/>
          <p:cNvSpPr txBox="1">
            <a:spLocks noGrp="1"/>
          </p:cNvSpPr>
          <p:nvPr>
            <p:ph type="body" idx="1"/>
          </p:nvPr>
        </p:nvSpPr>
        <p:spPr>
          <a:xfrm>
            <a:off x="242585" y="811325"/>
            <a:ext cx="8649900" cy="398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279400"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sz="1800" b="1" dirty="0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......</a:t>
            </a:r>
          </a:p>
          <a:p>
            <a:pPr marL="63500" lvl="0" indent="0" algn="l" rtl="0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None/>
            </a:pPr>
            <a:endParaRPr lang="en-GB" sz="1800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RVI Android SIG </a:t>
            </a:r>
            <a:r>
              <a:rPr lang="zh-CN" altLang="en-US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发展历史一览</a:t>
            </a:r>
            <a:endParaRPr lang="zh-CN" altLang="en-US" sz="2000" b="1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387985" y="782320"/>
            <a:ext cx="8217535" cy="382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 dirty="0">
                <a:sym typeface="+mn-ea"/>
              </a:rPr>
              <a:t>  2021 </a:t>
            </a:r>
            <a:r>
              <a:rPr lang="zh-CN" b="1" dirty="0">
                <a:sym typeface="+mn-ea"/>
              </a:rPr>
              <a:t>年</a:t>
            </a:r>
            <a:r>
              <a:rPr lang="en-US" b="1" dirty="0">
                <a:sym typeface="+mn-ea"/>
              </a:rPr>
              <a:t> 1 </a:t>
            </a:r>
            <a:r>
              <a:rPr lang="zh-CN" b="1" dirty="0">
                <a:sym typeface="+mn-ea"/>
              </a:rPr>
              <a:t>月</a:t>
            </a:r>
            <a:r>
              <a:rPr lang="zh-CN" dirty="0">
                <a:sym typeface="+mn-ea"/>
              </a:rPr>
              <a:t>，阿里巴巴旗下的平头哥半导体</a:t>
            </a:r>
            <a:r>
              <a:rPr lang="en-US" dirty="0">
                <a:sym typeface="+mn-ea"/>
              </a:rPr>
              <a:t> (T-Head) </a:t>
            </a:r>
            <a:r>
              <a:rPr lang="zh-CN" dirty="0">
                <a:sym typeface="+mn-ea"/>
              </a:rPr>
              <a:t>成功将</a:t>
            </a:r>
            <a:r>
              <a:rPr lang="en-US" dirty="0">
                <a:sym typeface="+mn-ea"/>
              </a:rPr>
              <a:t> AOSP 10 </a:t>
            </a:r>
            <a:r>
              <a:rPr lang="zh-CN" dirty="0">
                <a:sym typeface="+mn-ea"/>
              </a:rPr>
              <a:t>移植到自己的</a:t>
            </a:r>
            <a:r>
              <a:rPr lang="en-US" dirty="0">
                <a:sym typeface="+mn-ea"/>
              </a:rPr>
              <a:t> RISC-V </a:t>
            </a:r>
            <a:r>
              <a:rPr lang="zh-CN" dirty="0">
                <a:sym typeface="+mn-ea"/>
              </a:rPr>
              <a:t>芯片上，并开源部分代码，开源仓库地址在：</a:t>
            </a:r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  <a:hlinkClick r:id="rId4"/>
              </a:rPr>
              <a:t>https://github.com/T-head-Semi/aosp-riscv</a:t>
            </a:r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lang="zh-CN" dirty="0">
                <a:sym typeface="+mn-ea"/>
              </a:rPr>
              <a:t>。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 dirty="0">
                <a:sym typeface="+mn-ea"/>
              </a:rPr>
              <a:t>  2021 </a:t>
            </a:r>
            <a:r>
              <a:rPr lang="zh-CN" b="1" dirty="0">
                <a:sym typeface="+mn-ea"/>
              </a:rPr>
              <a:t>年</a:t>
            </a:r>
            <a:r>
              <a:rPr lang="en-US" b="1" dirty="0">
                <a:sym typeface="+mn-ea"/>
              </a:rPr>
              <a:t> 5 </a:t>
            </a:r>
            <a:r>
              <a:rPr lang="zh-CN" b="1" dirty="0">
                <a:sym typeface="+mn-ea"/>
              </a:rPr>
              <a:t>月</a:t>
            </a:r>
            <a:r>
              <a:rPr lang="en-US" b="1" dirty="0">
                <a:sym typeface="+mn-ea"/>
              </a:rPr>
              <a:t> 20 </a:t>
            </a:r>
            <a:r>
              <a:rPr lang="zh-CN" b="1" dirty="0">
                <a:sym typeface="+mn-ea"/>
              </a:rPr>
              <a:t>日</a:t>
            </a:r>
            <a:r>
              <a:rPr lang="zh-CN" dirty="0">
                <a:sym typeface="+mn-ea"/>
              </a:rPr>
              <a:t>，</a:t>
            </a:r>
            <a:r>
              <a:rPr lang="en-US" dirty="0">
                <a:sym typeface="+mn-ea"/>
              </a:rPr>
              <a:t>RVI Android SIG </a:t>
            </a:r>
            <a:r>
              <a:rPr lang="zh-CN" dirty="0">
                <a:sym typeface="+mn-ea"/>
              </a:rPr>
              <a:t>成立</a:t>
            </a:r>
            <a:r>
              <a:rPr lang="en-US" dirty="0">
                <a:sym typeface="+mn-ea"/>
              </a:rPr>
              <a:t> - Han Mao (Alibaba), Zheng Zhang (Imagination) </a:t>
            </a:r>
            <a:r>
              <a:rPr lang="zh-CN" dirty="0">
                <a:sym typeface="+mn-ea"/>
              </a:rPr>
              <a:t>担任</a:t>
            </a:r>
            <a:r>
              <a:rPr lang="en-US" dirty="0">
                <a:sym typeface="+mn-ea"/>
              </a:rPr>
              <a:t> chairs . </a:t>
            </a:r>
            <a:r>
              <a:rPr lang="en-US" dirty="0">
                <a:sym typeface="+mn-ea"/>
                <a:hlinkClick r:id="rId5"/>
              </a:rPr>
              <a:t>https://lists.riscv.org/g/sig-android/message/1</a:t>
            </a:r>
            <a:r>
              <a:rPr lang="en-US" dirty="0">
                <a:sym typeface="+mn-ea"/>
              </a:rPr>
              <a:t> </a:t>
            </a:r>
            <a:r>
              <a:rPr lang="zh-CN" dirty="0">
                <a:sym typeface="+mn-ea"/>
              </a:rPr>
              <a:t>。</a:t>
            </a:r>
          </a:p>
          <a:p>
            <a:pPr marL="520700" lvl="1">
              <a:lnSpc>
                <a:spcPct val="120000"/>
              </a:lnSpc>
              <a:buClr>
                <a:srgbClr val="0E101A"/>
              </a:buClr>
              <a:buSzPts val="1800"/>
              <a:buFont typeface="Calibri" panose="020F0502020204030204"/>
              <a:buNone/>
            </a:pPr>
            <a:r>
              <a:rPr lang="en-US" altLang="zh-CN" sz="1260" b="1" dirty="0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SIG Mail list:  </a:t>
            </a:r>
            <a:r>
              <a:rPr lang="en-US" altLang="zh-CN" sz="1260" b="1" dirty="0" err="1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sig-android@lists.riscv.org</a:t>
            </a:r>
            <a:endParaRPr lang="en-US" altLang="zh-CN" sz="1260" b="1" dirty="0">
              <a:solidFill>
                <a:srgbClr val="0E101A"/>
              </a:solidFill>
              <a:latin typeface="Calibri" panose="020F0502020204030204" charset="0"/>
              <a:cs typeface="Calibri" panose="020F0502020204030204"/>
              <a:sym typeface="Calibri" panose="020F0502020204030204"/>
            </a:endParaRPr>
          </a:p>
          <a:p>
            <a:pPr marL="520700" lvl="1">
              <a:lnSpc>
                <a:spcPct val="120000"/>
              </a:lnSpc>
              <a:buClr>
                <a:srgbClr val="0E101A"/>
              </a:buClr>
              <a:buSzPts val="1800"/>
              <a:buFont typeface="Calibri" panose="020F0502020204030204"/>
              <a:buNone/>
            </a:pPr>
            <a:r>
              <a:rPr lang="en-US" altLang="zh-CN" sz="1260" b="1" dirty="0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SIG Subscription: </a:t>
            </a:r>
            <a:r>
              <a:rPr lang="en-US" altLang="zh-CN" sz="1260" b="1" dirty="0" err="1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lists.riscv.org</a:t>
            </a:r>
            <a:r>
              <a:rPr lang="en-US" altLang="zh-CN" sz="1260" b="1" dirty="0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/g/sig-android</a:t>
            </a:r>
            <a:endParaRPr lang="en-US" sz="1260" b="1" dirty="0"/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 dirty="0">
                <a:sym typeface="+mn-ea"/>
              </a:rPr>
              <a:t>  2021 </a:t>
            </a:r>
            <a:r>
              <a:rPr lang="zh-CN" b="1" dirty="0">
                <a:sym typeface="+mn-ea"/>
              </a:rPr>
              <a:t>年</a:t>
            </a:r>
            <a:r>
              <a:rPr lang="en-US" b="1" dirty="0">
                <a:sym typeface="+mn-ea"/>
              </a:rPr>
              <a:t> 10 </a:t>
            </a:r>
            <a:r>
              <a:rPr lang="zh-CN" b="1" dirty="0">
                <a:sym typeface="+mn-ea"/>
              </a:rPr>
              <a:t>月</a:t>
            </a:r>
            <a:r>
              <a:rPr lang="en-US" b="1" dirty="0">
                <a:sym typeface="+mn-ea"/>
              </a:rPr>
              <a:t> 20 </a:t>
            </a:r>
            <a:r>
              <a:rPr lang="zh-CN" b="1" dirty="0">
                <a:sym typeface="+mn-ea"/>
              </a:rPr>
              <a:t>日</a:t>
            </a:r>
            <a:r>
              <a:rPr lang="zh-CN" dirty="0">
                <a:sym typeface="+mn-ea"/>
              </a:rPr>
              <a:t>，</a:t>
            </a:r>
            <a:r>
              <a:rPr lang="en-US" dirty="0">
                <a:sym typeface="+mn-ea"/>
              </a:rPr>
              <a:t>RVI Android SIG </a:t>
            </a:r>
            <a:r>
              <a:rPr lang="zh-CN" dirty="0">
                <a:sym typeface="+mn-ea"/>
              </a:rPr>
              <a:t>的官方源码仓库建立：</a:t>
            </a:r>
            <a:r>
              <a:rPr lang="en-US" dirty="0">
                <a:sym typeface="+mn-ea"/>
                <a:hlinkClick r:id="rId6"/>
              </a:rPr>
              <a:t>https://github.com/riscv-android-src</a:t>
            </a:r>
            <a:r>
              <a:rPr lang="zh-CN" dirty="0">
                <a:sym typeface="+mn-ea"/>
              </a:rPr>
              <a:t>，并发布</a:t>
            </a:r>
            <a:r>
              <a:rPr lang="en-US" dirty="0">
                <a:sym typeface="+mn-ea"/>
              </a:rPr>
              <a:t> AOSP 10 </a:t>
            </a:r>
            <a:r>
              <a:rPr lang="zh-CN" dirty="0">
                <a:sym typeface="+mn-ea"/>
              </a:rPr>
              <a:t>的开发分支</a:t>
            </a:r>
            <a:r>
              <a:rPr lang="en-US" dirty="0">
                <a:sym typeface="+mn-ea"/>
              </a:rPr>
              <a:t> riscv64-android-10.0.0_dev</a:t>
            </a:r>
            <a:r>
              <a:rPr lang="zh-CN" dirty="0">
                <a:sym typeface="+mn-ea"/>
              </a:rPr>
              <a:t>。</a:t>
            </a:r>
            <a:endParaRPr lang="zh-CN" dirty="0"/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 dirty="0">
                <a:sym typeface="+mn-ea"/>
              </a:rPr>
              <a:t>  2021 </a:t>
            </a:r>
            <a:r>
              <a:rPr lang="zh-CN" b="1" dirty="0">
                <a:sym typeface="+mn-ea"/>
              </a:rPr>
              <a:t>年</a:t>
            </a:r>
            <a:r>
              <a:rPr lang="en-US" b="1" dirty="0">
                <a:sym typeface="+mn-ea"/>
              </a:rPr>
              <a:t> 11 </a:t>
            </a:r>
            <a:r>
              <a:rPr lang="zh-CN" b="1" dirty="0">
                <a:sym typeface="+mn-ea"/>
              </a:rPr>
              <a:t>月</a:t>
            </a:r>
            <a:r>
              <a:rPr lang="en-US" b="1" dirty="0">
                <a:sym typeface="+mn-ea"/>
              </a:rPr>
              <a:t> 03 </a:t>
            </a:r>
            <a:r>
              <a:rPr lang="zh-CN" b="1" dirty="0">
                <a:sym typeface="+mn-ea"/>
              </a:rPr>
              <a:t>日</a:t>
            </a:r>
            <a:r>
              <a:rPr lang="zh-CN" dirty="0">
                <a:sym typeface="+mn-ea"/>
              </a:rPr>
              <a:t>，</a:t>
            </a:r>
            <a:r>
              <a:rPr lang="en-US" dirty="0">
                <a:sym typeface="+mn-ea"/>
              </a:rPr>
              <a:t>RVI </a:t>
            </a:r>
            <a:r>
              <a:rPr lang="zh-CN" dirty="0">
                <a:sym typeface="+mn-ea"/>
              </a:rPr>
              <a:t>仓库发布</a:t>
            </a:r>
            <a:r>
              <a:rPr lang="en-US" dirty="0">
                <a:sym typeface="+mn-ea"/>
              </a:rPr>
              <a:t> rust toolchain</a:t>
            </a:r>
            <a:endParaRPr lang="zh-CN" dirty="0"/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 dirty="0">
                <a:sym typeface="+mn-ea"/>
              </a:rPr>
              <a:t>  2022 </a:t>
            </a:r>
            <a:r>
              <a:rPr lang="zh-CN" b="1" dirty="0">
                <a:sym typeface="+mn-ea"/>
              </a:rPr>
              <a:t>年</a:t>
            </a:r>
            <a:r>
              <a:rPr lang="en-US" b="1" dirty="0">
                <a:sym typeface="+mn-ea"/>
              </a:rPr>
              <a:t> 1 </a:t>
            </a:r>
            <a:r>
              <a:rPr lang="zh-CN" b="1" dirty="0">
                <a:sym typeface="+mn-ea"/>
              </a:rPr>
              <a:t>月</a:t>
            </a:r>
            <a:r>
              <a:rPr lang="en-US" b="1" dirty="0">
                <a:sym typeface="+mn-ea"/>
              </a:rPr>
              <a:t> 14 </a:t>
            </a:r>
            <a:r>
              <a:rPr lang="zh-CN" b="1" dirty="0">
                <a:sym typeface="+mn-ea"/>
              </a:rPr>
              <a:t>日</a:t>
            </a:r>
            <a:r>
              <a:rPr lang="zh-CN" dirty="0">
                <a:sym typeface="+mn-ea"/>
              </a:rPr>
              <a:t>，</a:t>
            </a:r>
            <a:r>
              <a:rPr lang="en-US" dirty="0">
                <a:sym typeface="+mn-ea"/>
              </a:rPr>
              <a:t>RVI </a:t>
            </a:r>
            <a:r>
              <a:rPr lang="zh-CN" dirty="0">
                <a:sym typeface="+mn-ea"/>
              </a:rPr>
              <a:t>仓库发布</a:t>
            </a:r>
            <a:r>
              <a:rPr lang="en-US" dirty="0">
                <a:sym typeface="+mn-ea"/>
              </a:rPr>
              <a:t> emulator </a:t>
            </a:r>
            <a:r>
              <a:rPr lang="zh-CN" dirty="0">
                <a:sym typeface="+mn-ea"/>
              </a:rPr>
              <a:t>相关仓库</a:t>
            </a:r>
            <a:endParaRPr lang="zh-CN" dirty="0"/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 dirty="0">
                <a:sym typeface="+mn-ea"/>
              </a:rPr>
              <a:t>  2022 </a:t>
            </a:r>
            <a:r>
              <a:rPr lang="zh-CN" b="1" dirty="0">
                <a:sym typeface="+mn-ea"/>
              </a:rPr>
              <a:t>年</a:t>
            </a:r>
            <a:r>
              <a:rPr lang="en-US" b="1" dirty="0">
                <a:sym typeface="+mn-ea"/>
              </a:rPr>
              <a:t> 1 </a:t>
            </a:r>
            <a:r>
              <a:rPr lang="zh-CN" b="1" dirty="0">
                <a:sym typeface="+mn-ea"/>
              </a:rPr>
              <a:t>月</a:t>
            </a:r>
            <a:r>
              <a:rPr lang="en-US" b="1" dirty="0">
                <a:sym typeface="+mn-ea"/>
              </a:rPr>
              <a:t> 17 </a:t>
            </a:r>
            <a:r>
              <a:rPr lang="zh-CN" b="1" dirty="0">
                <a:sym typeface="+mn-ea"/>
              </a:rPr>
              <a:t>日</a:t>
            </a:r>
            <a:r>
              <a:rPr lang="zh-CN" dirty="0">
                <a:sym typeface="+mn-ea"/>
              </a:rPr>
              <a:t>，</a:t>
            </a:r>
            <a:r>
              <a:rPr lang="en-US" dirty="0">
                <a:sym typeface="+mn-ea"/>
              </a:rPr>
              <a:t>RVI </a:t>
            </a:r>
            <a:r>
              <a:rPr lang="zh-CN" dirty="0">
                <a:sym typeface="+mn-ea"/>
              </a:rPr>
              <a:t>仓库发布针对</a:t>
            </a:r>
            <a:r>
              <a:rPr lang="en-US" dirty="0">
                <a:sym typeface="+mn-ea"/>
              </a:rPr>
              <a:t> AOSP 12 </a:t>
            </a:r>
            <a:r>
              <a:rPr lang="zh-CN" dirty="0">
                <a:sym typeface="+mn-ea"/>
              </a:rPr>
              <a:t>的开发分支</a:t>
            </a:r>
            <a:r>
              <a:rPr lang="en-US" dirty="0">
                <a:sym typeface="+mn-ea"/>
              </a:rPr>
              <a:t> riscv64-android-12.0.0_dev</a:t>
            </a:r>
            <a:r>
              <a:rPr lang="zh-CN" dirty="0">
                <a:sym typeface="+mn-ea"/>
              </a:rPr>
              <a:t>，基于</a:t>
            </a:r>
            <a:r>
              <a:rPr lang="en-US" altLang="zh-CN" dirty="0">
                <a:sym typeface="+mn-ea"/>
              </a:rPr>
              <a:t> </a:t>
            </a:r>
            <a:r>
              <a:rPr lang="en-US" dirty="0">
                <a:sym typeface="+mn-ea"/>
              </a:rPr>
              <a:t>android-12.0.0_r2</a:t>
            </a:r>
            <a:r>
              <a:rPr lang="zh-CN" dirty="0">
                <a:sym typeface="+mn-ea"/>
              </a:rPr>
              <a:t>。</a:t>
            </a:r>
            <a:r>
              <a:rPr lang="en-US" dirty="0">
                <a:sym typeface="+mn-ea"/>
                <a:hlinkClick r:id="rId7"/>
              </a:rPr>
              <a:t>https://lists.riscv.org/g/sig-android/message/32</a:t>
            </a:r>
            <a:endParaRPr lang="en-US" b="1" dirty="0">
              <a:hlinkClick r:id="rId7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 dirty="0">
                <a:sym typeface="+mn-ea"/>
              </a:rPr>
              <a:t>  2022 </a:t>
            </a:r>
            <a:r>
              <a:rPr lang="zh-CN" b="1" dirty="0">
                <a:sym typeface="+mn-ea"/>
              </a:rPr>
              <a:t>年</a:t>
            </a:r>
            <a:r>
              <a:rPr lang="en-US" b="1" dirty="0">
                <a:sym typeface="+mn-ea"/>
              </a:rPr>
              <a:t> 6 </a:t>
            </a:r>
            <a:r>
              <a:rPr lang="zh-CN" b="1" dirty="0">
                <a:sym typeface="+mn-ea"/>
              </a:rPr>
              <a:t>月</a:t>
            </a:r>
            <a:r>
              <a:rPr lang="en-US" b="1" dirty="0">
                <a:sym typeface="+mn-ea"/>
              </a:rPr>
              <a:t> 23 </a:t>
            </a:r>
            <a:r>
              <a:rPr lang="zh-CN" b="1" dirty="0">
                <a:sym typeface="+mn-ea"/>
              </a:rPr>
              <a:t>日</a:t>
            </a:r>
            <a:r>
              <a:rPr lang="zh-CN" dirty="0">
                <a:sym typeface="+mn-ea"/>
              </a:rPr>
              <a:t>，</a:t>
            </a:r>
            <a:r>
              <a:rPr lang="en-US" dirty="0">
                <a:sym typeface="+mn-ea"/>
              </a:rPr>
              <a:t>RVI </a:t>
            </a:r>
            <a:r>
              <a:rPr lang="zh-CN" dirty="0">
                <a:sym typeface="+mn-ea"/>
              </a:rPr>
              <a:t>仓库针对</a:t>
            </a:r>
            <a:r>
              <a:rPr lang="en-US" dirty="0">
                <a:sym typeface="+mn-ea"/>
              </a:rPr>
              <a:t> AOSP 12 </a:t>
            </a:r>
            <a:r>
              <a:rPr lang="zh-CN" dirty="0">
                <a:sym typeface="+mn-ea"/>
              </a:rPr>
              <a:t>第二次重大更新，主要改动包括升级</a:t>
            </a:r>
            <a:r>
              <a:rPr lang="en-US" dirty="0">
                <a:sym typeface="+mn-ea"/>
              </a:rPr>
              <a:t> toolchain</a:t>
            </a:r>
            <a:r>
              <a:rPr lang="zh-CN" dirty="0">
                <a:sym typeface="+mn-ea"/>
              </a:rPr>
              <a:t>，</a:t>
            </a:r>
            <a:r>
              <a:rPr lang="en-US" dirty="0">
                <a:sym typeface="+mn-ea"/>
              </a:rPr>
              <a:t>ART</a:t>
            </a:r>
            <a:r>
              <a:rPr lang="zh-CN" dirty="0">
                <a:sym typeface="+mn-ea"/>
              </a:rPr>
              <a:t>，</a:t>
            </a:r>
            <a:r>
              <a:rPr lang="en-US" dirty="0">
                <a:sym typeface="+mn-ea"/>
              </a:rPr>
              <a:t>CTS </a:t>
            </a:r>
            <a:r>
              <a:rPr lang="zh-CN" dirty="0">
                <a:sym typeface="+mn-ea"/>
              </a:rPr>
              <a:t>和</a:t>
            </a:r>
            <a:r>
              <a:rPr lang="en-US" dirty="0">
                <a:sym typeface="+mn-ea"/>
              </a:rPr>
              <a:t> multimedia </a:t>
            </a:r>
            <a:r>
              <a:rPr lang="zh-CN" dirty="0">
                <a:sym typeface="+mn-ea"/>
              </a:rPr>
              <a:t>等部分。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12（1）</a:t>
            </a:r>
          </a:p>
        </p:txBody>
      </p:sp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3" name="文本占位符 2"/>
          <p:cNvSpPr txBox="1"/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 dirty="0"/>
              <a:t>Android 10</a:t>
            </a:r>
            <a:r>
              <a:rPr lang="zh-CN" altLang="en-US" b="1" dirty="0"/>
              <a:t>上的</a:t>
            </a:r>
            <a:r>
              <a:rPr lang="en-US" altLang="zh-CN" b="1" dirty="0"/>
              <a:t> RISC-V</a:t>
            </a:r>
            <a:r>
              <a:rPr lang="zh-CN" altLang="en-US" b="1" dirty="0"/>
              <a:t>支持</a:t>
            </a:r>
            <a:endParaRPr lang="en-US" altLang="zh-CN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1174115"/>
            <a:ext cx="6450330" cy="34029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12（2）</a:t>
            </a:r>
          </a:p>
        </p:txBody>
      </p:sp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02590" y="1101725"/>
            <a:ext cx="3637915" cy="3285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基于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Android 10 – Release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分支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支持平台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RVB-ICE、Emulator</a:t>
            </a: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64-bits Only</a:t>
            </a: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ABI: IMAFD (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整数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/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单双浮点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/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原子扩展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ART (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JAVA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运行时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</a:p>
          <a:p>
            <a:pPr marL="800100" lvl="1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支持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CXX/M 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解释器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支持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AOT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、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JIT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加速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0100" lvl="1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ctest &amp; gtests: 100% 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通过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0100" lvl="1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对指令合并、调度和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intrinsic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进行了优化</a:t>
            </a:r>
            <a:endParaRPr lang="zh-CN" altLang="en-US" dirty="0"/>
          </a:p>
        </p:txBody>
      </p:sp>
      <p:sp>
        <p:nvSpPr>
          <p:cNvPr id="17" name="Google Shape;308;p50"/>
          <p:cNvSpPr txBox="1"/>
          <p:nvPr/>
        </p:nvSpPr>
        <p:spPr>
          <a:xfrm>
            <a:off x="3968750" y="906053"/>
            <a:ext cx="5055980" cy="395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925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Bionic (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C 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函数库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支持了动态链接，系统调用，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TLS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和浮点相关处理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测试通过率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: 99%</a:t>
            </a:r>
          </a:p>
          <a:p>
            <a:pPr marL="34925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调试诊断工具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010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Gdbserver，Tombstone,  </a:t>
            </a:r>
            <a:r>
              <a:rPr lang="en-US" altLang="zh-CN" sz="1400" b="1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Simpleperf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等诊断工具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支持了奔溃时的堆栈回溯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内核支持</a:t>
            </a:r>
            <a:r>
              <a:rPr lang="en-US" altLang="zh-CN" sz="1400" b="1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Ftrace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函数追踪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(traceview, atrace)</a:t>
            </a:r>
          </a:p>
          <a:p>
            <a:pPr marL="34925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多媒体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使用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64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位编译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OMX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相关支持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使用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CXX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公共实现的编解码实现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 dirty="0"/>
              <a:t>Android 10</a:t>
            </a:r>
            <a:r>
              <a:rPr lang="zh-CN" altLang="en-US" b="1" dirty="0"/>
              <a:t>上的</a:t>
            </a:r>
            <a:r>
              <a:rPr lang="en-US" altLang="zh-CN" b="1" dirty="0"/>
              <a:t> RISC-V</a:t>
            </a:r>
            <a:r>
              <a:rPr lang="zh-CN" altLang="en-US" b="1" dirty="0"/>
              <a:t>支持</a:t>
            </a:r>
            <a:endParaRPr lang="en-US" altLang="zh-CN" b="1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12（3）</a:t>
            </a:r>
          </a:p>
        </p:txBody>
      </p:sp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2966156" y="4709738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 dirty="0"/>
              <a:t>RISC-V</a:t>
            </a:r>
            <a:r>
              <a:rPr lang="zh-CN" altLang="en-US" b="1" dirty="0"/>
              <a:t>支持在</a:t>
            </a:r>
            <a:r>
              <a:rPr lang="en-US" altLang="zh-CN" b="1" dirty="0"/>
              <a:t>Android12</a:t>
            </a:r>
            <a:r>
              <a:rPr lang="zh-CN" altLang="en-US" b="1" dirty="0"/>
              <a:t>上的升级</a:t>
            </a:r>
            <a:endParaRPr lang="en-US" altLang="zh-CN" b="1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53720" y="735919"/>
            <a:ext cx="5677535" cy="39935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12（4）</a:t>
            </a:r>
          </a:p>
        </p:txBody>
      </p:sp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/>
              <a:t>Android 12</a:t>
            </a:r>
            <a:r>
              <a:rPr lang="zh-CN" altLang="en-US" b="1"/>
              <a:t>上的</a:t>
            </a:r>
            <a:r>
              <a:rPr lang="en-US" altLang="zh-CN" b="1"/>
              <a:t> RISC-V</a:t>
            </a:r>
            <a:r>
              <a:rPr lang="zh-CN" altLang="en-US" b="1"/>
              <a:t>支持</a:t>
            </a:r>
            <a:endParaRPr lang="en-US" altLang="zh-CN" b="1" dirty="0"/>
          </a:p>
        </p:txBody>
      </p:sp>
      <p:sp>
        <p:nvSpPr>
          <p:cNvPr id="15" name="Google Shape;308;p50"/>
          <p:cNvSpPr txBox="1">
            <a:spLocks noGrp="1"/>
          </p:cNvSpPr>
          <p:nvPr/>
        </p:nvSpPr>
        <p:spPr>
          <a:xfrm>
            <a:off x="278130" y="1202407"/>
            <a:ext cx="5000690" cy="360138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添加</a:t>
            </a:r>
            <a:r>
              <a:rPr lang="en-US" altLang="zh-CN" sz="1800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Bazel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, RUST 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等编译框架支持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升级了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Clang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，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bionic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，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ART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等模块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适配了安卓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studio</a:t>
            </a: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支持了</a:t>
            </a:r>
            <a:r>
              <a:rPr lang="en-US" altLang="zh-CN" sz="1800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Tflite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模型的运行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集成了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音视频播放、蓝牙、</a:t>
            </a:r>
            <a:r>
              <a:rPr lang="en-US" altLang="zh-CN" sz="1800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WiFi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、相机和神经网络加速等模块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XTS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测试验证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251" y="957875"/>
            <a:ext cx="3070519" cy="17271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251" y="2885459"/>
            <a:ext cx="3070519" cy="17793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12（5）</a:t>
            </a:r>
          </a:p>
        </p:txBody>
      </p:sp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b="1"/>
              <a:t>Android 12 for RISC-V </a:t>
            </a:r>
            <a:r>
              <a:rPr lang="zh-CN" altLang="en-US" b="1"/>
              <a:t>上的</a:t>
            </a:r>
            <a:r>
              <a:rPr lang="en-US" altLang="zh-CN" b="1"/>
              <a:t> XTS </a:t>
            </a:r>
            <a:r>
              <a:rPr lang="zh-CN" altLang="en-US" b="1"/>
              <a:t>工作</a:t>
            </a:r>
          </a:p>
          <a:p>
            <a:pPr marL="120650">
              <a:spcBef>
                <a:spcPts val="600"/>
              </a:spcBef>
              <a:buClrTx/>
              <a:buFont typeface="Wingdings" panose="05000000000000000000" charset="0"/>
              <a:buNone/>
            </a:pPr>
            <a:endParaRPr lang="en-US" altLang="zh-CN" b="1" dirty="0"/>
          </a:p>
        </p:txBody>
      </p:sp>
      <p:sp>
        <p:nvSpPr>
          <p:cNvPr id="15" name="矩形 14"/>
          <p:cNvSpPr/>
          <p:nvPr/>
        </p:nvSpPr>
        <p:spPr>
          <a:xfrm>
            <a:off x="457773" y="1092835"/>
            <a:ext cx="3199765" cy="106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CTS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1013K+ Passed/1030K+ cases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70% </a:t>
            </a:r>
            <a:r>
              <a:rPr lang="zh-CN" altLang="en-US" dirty="0"/>
              <a:t>用例集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PASSED</a:t>
            </a:r>
          </a:p>
        </p:txBody>
      </p:sp>
      <p:sp>
        <p:nvSpPr>
          <p:cNvPr id="16" name="矩形 15"/>
          <p:cNvSpPr/>
          <p:nvPr/>
        </p:nvSpPr>
        <p:spPr>
          <a:xfrm>
            <a:off x="4592376" y="1038225"/>
            <a:ext cx="2751074" cy="10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VTS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Tested with 108 modules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88% </a:t>
            </a:r>
            <a:r>
              <a:rPr lang="zh-CN" altLang="en-US" dirty="0"/>
              <a:t>通过率</a:t>
            </a:r>
            <a:endParaRPr lang="en-US" altLang="zh-CN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708025" y="2153285"/>
          <a:ext cx="7122795" cy="2902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" y="938116"/>
            <a:ext cx="8545195" cy="3458210"/>
          </a:xfrm>
          <a:prstGeom prst="rect">
            <a:avLst/>
          </a:prstGeom>
        </p:spPr>
      </p:pic>
      <p:sp>
        <p:nvSpPr>
          <p:cNvPr id="18" name="Google Shape;307;p50"/>
          <p:cNvSpPr txBox="1"/>
          <p:nvPr/>
        </p:nvSpPr>
        <p:spPr>
          <a:xfrm>
            <a:off x="294892" y="268553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路线图 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Roadmap</a:t>
            </a:r>
            <a:endParaRPr lang="en-US" altLang="zh-CN" sz="2000" b="1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IxYWVhZWNlZGM3MmM5N2JjYjFjNmExMmIwMjE4Zj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840,&quot;width&quot;:72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125.888188976378,&quot;width&quot;:12975.70551181102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1.88346456692912,&quot;width&quot;:3286.280314960629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97,&quot;width&quot;:4783}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1290</Words>
  <Application>Microsoft Macintosh PowerPoint</Application>
  <PresentationFormat>全屏显示(16:9)</PresentationFormat>
  <Paragraphs>143</Paragraphs>
  <Slides>22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Open Sans</vt:lpstr>
      <vt:lpstr>Century Gothic</vt:lpstr>
      <vt:lpstr>Alibaba PuHuiTi R</vt:lpstr>
      <vt:lpstr>Calibri</vt:lpstr>
      <vt:lpstr>Helvetica Neue</vt:lpstr>
      <vt:lpstr>Arial</vt:lpstr>
      <vt:lpstr>Merriweather Sans</vt:lpstr>
      <vt:lpstr>微软雅黑</vt:lpstr>
      <vt:lpstr>Wingdings</vt:lpstr>
      <vt:lpstr>Open Sans SemiBold</vt:lpstr>
      <vt:lpstr>webwppDefTheme</vt:lpstr>
      <vt:lpstr>Simple Light</vt:lpstr>
      <vt:lpstr>Paint.Picture</vt:lpstr>
      <vt:lpstr>AOSP 支持 RISC-V 移植工作进展报告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PLCT-lab 对 AOSP for RISC-V 的贡献（1）</vt:lpstr>
      <vt:lpstr>PLCT-lab 对 AOSP for RISC-V 的贡献（2）</vt:lpstr>
      <vt:lpstr>PLCT-lab 对 AOSP for RISC-V 的贡献（3）</vt:lpstr>
      <vt:lpstr>PLCT-lab 对 AOSP for RISC-V 的贡献（4）</vt:lpstr>
      <vt:lpstr>PLCT-lab 对 AOSP for RISC-V 的贡献（5）</vt:lpstr>
      <vt:lpstr>PLCT-lab 对 AOSP for RISC-V 的贡献（6）</vt:lpstr>
      <vt:lpstr>PLCT-lab 对 AOSP for RISC-V 的贡献（7）</vt:lpstr>
      <vt:lpstr>PLCT-lab 对 AOSP for RISC-V 的贡献（8）</vt:lpstr>
      <vt:lpstr>欢迎参与 AOSP for RISCV（1）</vt:lpstr>
      <vt:lpstr>欢迎参与 AOSP for RISCV（2）</vt:lpstr>
      <vt:lpstr>欢迎参与 AOSP for RISCV（3）</vt:lpstr>
      <vt:lpstr>Q&amp;A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SIG July Meeting</dc:title>
  <dc:creator>猛汉</dc:creator>
  <cp:lastModifiedBy>Microsoft Office User</cp:lastModifiedBy>
  <cp:revision>88</cp:revision>
  <dcterms:created xsi:type="dcterms:W3CDTF">2021-07-14T09:08:00Z</dcterms:created>
  <dcterms:modified xsi:type="dcterms:W3CDTF">2022-08-25T05:44:10Z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BEFDDDBEFB57478F885543A01EA2873D</vt:lpwstr>
  </property>
</Properties>
</file>